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6" r:id="rId5"/>
    <p:sldId id="267" r:id="rId6"/>
    <p:sldId id="259" r:id="rId7"/>
    <p:sldId id="258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3D4E-E484-40AB-BBDF-E10F0C184D48}" type="datetimeFigureOut">
              <a:rPr lang="en-GB" smtClean="0"/>
              <a:pPr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8A5E-399B-4014-8565-5F29187081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3D4E-E484-40AB-BBDF-E10F0C184D48}" type="datetimeFigureOut">
              <a:rPr lang="en-GB" smtClean="0"/>
              <a:pPr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8A5E-399B-4014-8565-5F29187081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3D4E-E484-40AB-BBDF-E10F0C184D48}" type="datetimeFigureOut">
              <a:rPr lang="en-GB" smtClean="0"/>
              <a:pPr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8A5E-399B-4014-8565-5F29187081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3D4E-E484-40AB-BBDF-E10F0C184D48}" type="datetimeFigureOut">
              <a:rPr lang="en-GB" smtClean="0"/>
              <a:pPr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8A5E-399B-4014-8565-5F29187081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3D4E-E484-40AB-BBDF-E10F0C184D48}" type="datetimeFigureOut">
              <a:rPr lang="en-GB" smtClean="0"/>
              <a:pPr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8A5E-399B-4014-8565-5F29187081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3D4E-E484-40AB-BBDF-E10F0C184D48}" type="datetimeFigureOut">
              <a:rPr lang="en-GB" smtClean="0"/>
              <a:pPr/>
              <a:t>21/03/2019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8A5E-399B-4014-8565-5F29187081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3D4E-E484-40AB-BBDF-E10F0C184D48}" type="datetimeFigureOut">
              <a:rPr lang="en-GB" smtClean="0"/>
              <a:pPr/>
              <a:t>21/03/2019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8A5E-399B-4014-8565-5F29187081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3D4E-E484-40AB-BBDF-E10F0C184D48}" type="datetimeFigureOut">
              <a:rPr lang="en-GB" smtClean="0"/>
              <a:pPr/>
              <a:t>21/03/2019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8A5E-399B-4014-8565-5F29187081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3D4E-E484-40AB-BBDF-E10F0C184D48}" type="datetimeFigureOut">
              <a:rPr lang="en-GB" smtClean="0"/>
              <a:pPr/>
              <a:t>21/03/2019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8A5E-399B-4014-8565-5F29187081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3D4E-E484-40AB-BBDF-E10F0C184D48}" type="datetimeFigureOut">
              <a:rPr lang="en-GB" smtClean="0"/>
              <a:pPr/>
              <a:t>21/03/2019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8A5E-399B-4014-8565-5F29187081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3D4E-E484-40AB-BBDF-E10F0C184D48}" type="datetimeFigureOut">
              <a:rPr lang="en-GB" smtClean="0"/>
              <a:pPr/>
              <a:t>21/03/2019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8A5E-399B-4014-8565-5F29187081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C3D4E-E484-40AB-BBDF-E10F0C184D48}" type="datetimeFigureOut">
              <a:rPr lang="en-GB" smtClean="0"/>
              <a:pPr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68A5E-399B-4014-8565-5F291870810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</a:t>
            </a:r>
            <a:r>
              <a:rPr lang="en-US" dirty="0" err="1"/>
              <a:t>optimisation</a:t>
            </a:r>
            <a:r>
              <a:rPr lang="en-US" dirty="0"/>
              <a:t> to estimate Flow of Funds Matrices for the United Kingdom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Limited Claims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Chen (2012) and other NSI automated SU papers show that under ideal conditions the QP solution is a Maximum Likelihood Estimator (MLE) of the true solution</a:t>
            </a:r>
          </a:p>
          <a:p>
            <a:r>
              <a:rPr lang="en-GB" dirty="0"/>
              <a:t>In addition to a known w/o error </a:t>
            </a:r>
            <a:r>
              <a:rPr lang="en-GB" dirty="0" err="1"/>
              <a:t>cov</a:t>
            </a:r>
            <a:r>
              <a:rPr lang="en-GB" dirty="0"/>
              <a:t> matrix, the data must be normally distributed and measured without bias</a:t>
            </a:r>
          </a:p>
          <a:p>
            <a:r>
              <a:rPr lang="en-GB" dirty="0"/>
              <a:t>We have no evidence for any of this</a:t>
            </a:r>
          </a:p>
          <a:p>
            <a:r>
              <a:rPr lang="en-GB" dirty="0"/>
              <a:t>So we do not claim that the result will be a MLE or a best linear unbiased estimator</a:t>
            </a:r>
          </a:p>
          <a:p>
            <a:r>
              <a:rPr lang="en-GB" dirty="0"/>
              <a:t>The sole aim is to defensibly automate the adjustment process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ONS has agreed to publish the Flow of Funds (</a:t>
            </a:r>
            <a:r>
              <a:rPr lang="en-GB" dirty="0" err="1"/>
              <a:t>FoF</a:t>
            </a:r>
            <a:r>
              <a:rPr lang="en-GB" dirty="0"/>
              <a:t>) on an experimental basis in 2020</a:t>
            </a:r>
          </a:p>
          <a:p>
            <a:r>
              <a:rPr lang="en-GB" dirty="0"/>
              <a:t>The Flow of Funds is a dataset describing the financial assets and liabilities held by the various institutional sectors of the UK economy (corporations, banks, government, etc) and some non-UK assets/liabilities, and who holds the corresponding liabilities/assets</a:t>
            </a:r>
          </a:p>
          <a:p>
            <a:r>
              <a:rPr lang="en-GB" dirty="0"/>
              <a:t>For example: one cell of the </a:t>
            </a:r>
            <a:r>
              <a:rPr lang="en-GB" dirty="0" err="1"/>
              <a:t>FoF</a:t>
            </a:r>
            <a:r>
              <a:rPr lang="en-GB" dirty="0"/>
              <a:t> consists of bank loans (assets) to households (liabilities – debt)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BF434-2489-4483-A9DD-F1B7F2E0A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5D72D-E1E6-4EEA-BD26-AD376046C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There are multiple data sources, which will give different results, so they have to be adjusted to create a single value for each cell</a:t>
            </a:r>
          </a:p>
          <a:p>
            <a:r>
              <a:rPr lang="en-GB" dirty="0"/>
              <a:t>Also, the equation B.9n = B.9f must hold, which in effect imposes an external limit on the change of the asset/liability sum in each time period; the cells have to be adjusted to make this hold, too</a:t>
            </a:r>
          </a:p>
          <a:p>
            <a:r>
              <a:rPr lang="en-GB" dirty="0"/>
              <a:t>These adjustments should be partly automated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54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8DBE4-EAC3-4E7E-AB2C-F0665957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Literature Review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D47AA-0175-42FE-8895-7EBE81DEB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literature exists on the processes used by central banks for making these adjustments?</a:t>
            </a:r>
          </a:p>
          <a:p>
            <a:r>
              <a:rPr lang="en-GB" dirty="0"/>
              <a:t>Very little!</a:t>
            </a:r>
          </a:p>
          <a:p>
            <a:r>
              <a:rPr lang="en-GB" dirty="0"/>
              <a:t>What literature exists on automating these processes?</a:t>
            </a:r>
          </a:p>
          <a:p>
            <a:r>
              <a:rPr lang="en-GB" dirty="0"/>
              <a:t>None!</a:t>
            </a:r>
          </a:p>
          <a:p>
            <a:r>
              <a:rPr lang="en-GB" dirty="0"/>
              <a:t>But…</a:t>
            </a:r>
          </a:p>
        </p:txBody>
      </p:sp>
    </p:spTree>
    <p:extLst>
      <p:ext uri="{BB962C8B-B14F-4D97-AF65-F5344CB8AC3E}">
        <p14:creationId xmlns:p14="http://schemas.microsoft.com/office/powerpoint/2010/main" val="3196617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61448-0BBD-4A28-8374-01BBFD29D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Literature Review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3967F-E08C-4EAB-ACB1-58D787914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…a literature does exist on a related problem – automating the supply-use balancing process</a:t>
            </a:r>
          </a:p>
          <a:p>
            <a:r>
              <a:rPr lang="en-GB" dirty="0"/>
              <a:t>(At least) five National Statistics Institutes (US, Sweden, Italy, Netherlands, Australia) have published papers on this</a:t>
            </a:r>
          </a:p>
          <a:p>
            <a:r>
              <a:rPr lang="en-GB" dirty="0"/>
              <a:t>And SU balancing is a similar problem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037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Literature Review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In all these papers, the model is a quadratic optimisation</a:t>
            </a:r>
          </a:p>
          <a:p>
            <a:r>
              <a:rPr lang="en-GB" dirty="0"/>
              <a:t>This is an algorithm to find an optimal solution (in terms of an objective function) given certain constraints</a:t>
            </a:r>
          </a:p>
          <a:p>
            <a:r>
              <a:rPr lang="en-GB" dirty="0"/>
              <a:t>The objective function to be minimised is the squared sum of the adjustments (weighted for the quality of the data sources)</a:t>
            </a:r>
          </a:p>
          <a:p>
            <a:r>
              <a:rPr lang="en-GB" dirty="0"/>
              <a:t>And the constraints are the SU accounting rules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Applying QP to the </a:t>
            </a:r>
            <a:r>
              <a:rPr lang="en-GB" dirty="0" err="1"/>
              <a:t>FoF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Constraints will be mathematically derived from the </a:t>
            </a:r>
            <a:r>
              <a:rPr lang="en-GB" dirty="0" err="1"/>
              <a:t>FoF</a:t>
            </a:r>
            <a:r>
              <a:rPr lang="en-GB" dirty="0"/>
              <a:t> rules</a:t>
            </a:r>
          </a:p>
          <a:p>
            <a:r>
              <a:rPr lang="en-GB" dirty="0"/>
              <a:t>Objective function will be the same as for SU – sum of squares weighted by quality</a:t>
            </a:r>
          </a:p>
          <a:p>
            <a:r>
              <a:rPr lang="en-GB" dirty="0"/>
              <a:t>How to quantify the quality of a cell?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 Measure -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SU literature shows that ideally this would be determined by the covariance matrix underlying the data</a:t>
            </a:r>
          </a:p>
          <a:p>
            <a:r>
              <a:rPr lang="en-GB" dirty="0"/>
              <a:t>However, we do not know the covariance matrix in the SU context (Chen)</a:t>
            </a:r>
          </a:p>
          <a:p>
            <a:r>
              <a:rPr lang="en-GB" dirty="0"/>
              <a:t>Nor do we know it in the </a:t>
            </a:r>
            <a:r>
              <a:rPr lang="en-GB" dirty="0" err="1"/>
              <a:t>FoF</a:t>
            </a:r>
            <a:r>
              <a:rPr lang="en-GB" dirty="0"/>
              <a:t> context (see lack of literature on calculation process</a:t>
            </a:r>
          </a:p>
          <a:p>
            <a:r>
              <a:rPr lang="en-GB" dirty="0"/>
              <a:t>So what else can we do?</a:t>
            </a: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 Measure -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The Australian NSI paper allocates each cell in the SU matrix to one of 3 quality levels (A, B, C)</a:t>
            </a:r>
          </a:p>
          <a:p>
            <a:r>
              <a:rPr lang="en-GB" dirty="0"/>
              <a:t>Each cell with a given quality level has the same weight in the objective function – so all A cells might have 0.8, all B cells might have 0.6, etc.</a:t>
            </a:r>
          </a:p>
          <a:p>
            <a:r>
              <a:rPr lang="en-GB" dirty="0"/>
              <a:t>We adopt this solution as it fits the limited quality information available and allows us to automate</a:t>
            </a:r>
          </a:p>
          <a:p>
            <a:r>
              <a:rPr lang="en-GB" dirty="0"/>
              <a:t>But…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605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Using optimisation to estimate Flow of Funds Matrices for the United Kingdom</vt:lpstr>
      <vt:lpstr>Introduction</vt:lpstr>
      <vt:lpstr>The Problem</vt:lpstr>
      <vt:lpstr>Literature Review (1)</vt:lpstr>
      <vt:lpstr>Literature Review (2)</vt:lpstr>
      <vt:lpstr>Literature Review (3)</vt:lpstr>
      <vt:lpstr>Applying QP to the FoF</vt:lpstr>
      <vt:lpstr>Quality Measure - Problem</vt:lpstr>
      <vt:lpstr>Quality Measure - Solution</vt:lpstr>
      <vt:lpstr>Limited Claims</vt:lpstr>
      <vt:lpstr>Questions?</vt:lpstr>
    </vt:vector>
  </TitlesOfParts>
  <Company>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Supply-Use Balancing in the United Kingdom: A New Approach</dc:title>
  <dc:creator>abramj</dc:creator>
  <cp:lastModifiedBy>Abramsky, Joshua</cp:lastModifiedBy>
  <cp:revision>35</cp:revision>
  <dcterms:created xsi:type="dcterms:W3CDTF">2017-01-09T16:12:27Z</dcterms:created>
  <dcterms:modified xsi:type="dcterms:W3CDTF">2019-03-21T10:42:00Z</dcterms:modified>
</cp:coreProperties>
</file>