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1" r:id="rId4"/>
    <p:sldId id="266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3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nceg\AppData\Local\Microsoft\Windows\Temporary%20Internet%20Files\Content.Outlook\K8QN2KTV\HighwaysEnglandMeta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3"/>
            </a:solidFill>
            <a:ln w="28575">
              <a:noFill/>
            </a:ln>
            <a:effectLst/>
          </c:spPr>
          <c:invertIfNegative val="0"/>
          <c:cat>
            <c:numRef>
              <c:f>'Row and File Count Summary'!$A$2:$A$10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'Row and File Count Summary'!$B$2:$B$10</c:f>
              <c:numCache>
                <c:formatCode>#,##0</c:formatCode>
                <c:ptCount val="9"/>
                <c:pt idx="0">
                  <c:v>116430882</c:v>
                </c:pt>
                <c:pt idx="1">
                  <c:v>125595719</c:v>
                </c:pt>
                <c:pt idx="2">
                  <c:v>127369386</c:v>
                </c:pt>
                <c:pt idx="3">
                  <c:v>132944016</c:v>
                </c:pt>
                <c:pt idx="4">
                  <c:v>127837569</c:v>
                </c:pt>
                <c:pt idx="5">
                  <c:v>129166045</c:v>
                </c:pt>
                <c:pt idx="6">
                  <c:v>129872284</c:v>
                </c:pt>
                <c:pt idx="7">
                  <c:v>128096078</c:v>
                </c:pt>
                <c:pt idx="8">
                  <c:v>128442826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29-420B-B23A-0678B3A45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27"/>
        <c:axId val="426970080"/>
        <c:axId val="4269753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'Row and File Count Summary'!$A$2:$A$10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'Row and File Count Summary'!$A$2:$A$10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529-420B-B23A-0678B3A456F0}"/>
                  </c:ext>
                </c:extLst>
              </c15:ser>
            </c15:filteredBarSeries>
          </c:ext>
        </c:extLst>
      </c:barChart>
      <c:catAx>
        <c:axId val="42697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975328"/>
        <c:crosses val="autoZero"/>
        <c:auto val="1"/>
        <c:lblAlgn val="ctr"/>
        <c:lblOffset val="100"/>
        <c:noMultiLvlLbl val="0"/>
      </c:catAx>
      <c:valAx>
        <c:axId val="42697532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  <a:alpha val="6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9700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17000"/>
                    </a14:imgEffect>
                    <a14:imgEffect>
                      <a14:colorTemperature colorTemp="5900"/>
                    </a14:imgEffect>
                    <a14:imgEffect>
                      <a14:saturation sat="78000"/>
                    </a14:imgEffect>
                    <a14:imgEffect>
                      <a14:brightnessContrast bright="-77000" contrast="-1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ciencecampus.ons.gov.uk/projects/faster-indicators-of-uk-economic-activity-road-traffic-data-for-englan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sbigdata.github.io/RSS-2018/#/" TargetMode="External"/><Relationship Id="rId2" Type="http://schemas.openxmlformats.org/officeDocument/2006/relationships/hyperlink" Target="http://tris.highwaysengland.co.uk/detail/trafficflowdat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1244-1B26-4AEA-BBD0-B323026D4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583684"/>
            <a:ext cx="8791575" cy="2387600"/>
          </a:xfrm>
        </p:spPr>
        <p:txBody>
          <a:bodyPr/>
          <a:lstStyle/>
          <a:p>
            <a:pPr algn="ctr"/>
            <a:r>
              <a:rPr lang="en-US" cap="none" dirty="0"/>
              <a:t>How to Acquire 2 Billion Records of Data and Make It Accessible for Data Scientists</a:t>
            </a:r>
            <a:endParaRPr lang="en-GB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13F97-080E-4CA3-8AB1-49C86994F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4333665"/>
            <a:ext cx="8791575" cy="1124160"/>
          </a:xfrm>
        </p:spPr>
        <p:txBody>
          <a:bodyPr>
            <a:normAutofit/>
          </a:bodyPr>
          <a:lstStyle/>
          <a:p>
            <a:pPr algn="ctr"/>
            <a:r>
              <a:rPr lang="en-GB" sz="3600" cap="none" dirty="0"/>
              <a:t>By Anthony Fitzroy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BEA4D3-6D98-4C6A-8512-6F51E09F6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54"/>
          <a:stretch/>
        </p:blipFill>
        <p:spPr>
          <a:xfrm>
            <a:off x="9676423" y="197711"/>
            <a:ext cx="2263805" cy="469039"/>
          </a:xfrm>
          <a:prstGeom prst="rect">
            <a:avLst/>
          </a:prstGeom>
          <a:effectLst>
            <a:glow rad="101600">
              <a:srgbClr val="003D59">
                <a:alpha val="40000"/>
              </a:srgbClr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457277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36D40D-D678-435C-9F6A-488657CA0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54"/>
          <a:stretch/>
        </p:blipFill>
        <p:spPr>
          <a:xfrm>
            <a:off x="9676423" y="197711"/>
            <a:ext cx="2263805" cy="469039"/>
          </a:xfrm>
          <a:prstGeom prst="rect">
            <a:avLst/>
          </a:prstGeom>
          <a:effectLst>
            <a:glow rad="101600">
              <a:srgbClr val="003D59">
                <a:alpha val="40000"/>
              </a:srgbClr>
            </a:glow>
            <a:softEdge rad="127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62194D-FC9B-46DC-ACE4-05856E883482}"/>
              </a:ext>
            </a:extLst>
          </p:cNvPr>
          <p:cNvSpPr txBox="1">
            <a:spLocks/>
          </p:cNvSpPr>
          <p:nvPr/>
        </p:nvSpPr>
        <p:spPr>
          <a:xfrm>
            <a:off x="1165319" y="794042"/>
            <a:ext cx="9704385" cy="8026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cap="none" dirty="0"/>
              <a:t>Data Processing in DAP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CEA9C2-58A5-4A3D-9586-A4B7736077A0}"/>
              </a:ext>
            </a:extLst>
          </p:cNvPr>
          <p:cNvSpPr txBox="1">
            <a:spLocks/>
          </p:cNvSpPr>
          <p:nvPr/>
        </p:nvSpPr>
        <p:spPr>
          <a:xfrm>
            <a:off x="773681" y="1590673"/>
            <a:ext cx="10487660" cy="30781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To continue to avoid working with numerous small files in the Hadoop cluster, the data was processed following ingestion using a ‘utility’ node, running the Red Hat Enterprise distribution of Linux. </a:t>
            </a:r>
          </a:p>
          <a:p>
            <a:r>
              <a:rPr lang="en-GB" sz="1800" dirty="0"/>
              <a:t> Using Bash command line and Python, archive files were extracted, header records were converted into derived variables, and files were finally appended together based on traffic monitoring system.</a:t>
            </a:r>
          </a:p>
          <a:p>
            <a:r>
              <a:rPr lang="en-GB" sz="1800" dirty="0"/>
              <a:t>Appended files were transferred back onto the Hadoop cluster for final processing steps.</a:t>
            </a:r>
            <a:br>
              <a:rPr lang="en-GB" sz="1800" dirty="0"/>
            </a:br>
            <a:endParaRPr lang="en-GB" sz="1800" dirty="0"/>
          </a:p>
        </p:txBody>
      </p:sp>
      <p:pic>
        <p:nvPicPr>
          <p:cNvPr id="4100" name="Picture 4" descr="Image result for red hat linux">
            <a:extLst>
              <a:ext uri="{FF2B5EF4-FFF2-40B4-BE49-F238E27FC236}">
                <a16:creationId xmlns:a16="http://schemas.microsoft.com/office/drawing/2014/main" id="{68962F9A-EFE4-4EE2-97B7-E9A0B913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55" y="3962496"/>
            <a:ext cx="2706338" cy="210492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bash terminal">
            <a:extLst>
              <a:ext uri="{FF2B5EF4-FFF2-40B4-BE49-F238E27FC236}">
                <a16:creationId xmlns:a16="http://schemas.microsoft.com/office/drawing/2014/main" id="{8AFDFBA1-6440-4620-BC69-FABAE8EAA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4" t="-4801" r="-7879" b="-6020"/>
          <a:stretch/>
        </p:blipFill>
        <p:spPr bwMode="auto">
          <a:xfrm>
            <a:off x="5314950" y="3962496"/>
            <a:ext cx="5295900" cy="2104929"/>
          </a:xfrm>
          <a:prstGeom prst="rect">
            <a:avLst/>
          </a:prstGeom>
          <a:solidFill>
            <a:srgbClr val="F8F8F8"/>
          </a:solidFill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76150679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36D40D-D678-435C-9F6A-488657CA0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54"/>
          <a:stretch/>
        </p:blipFill>
        <p:spPr>
          <a:xfrm>
            <a:off x="9676423" y="197711"/>
            <a:ext cx="2263805" cy="469039"/>
          </a:xfrm>
          <a:prstGeom prst="rect">
            <a:avLst/>
          </a:prstGeom>
          <a:effectLst>
            <a:glow rad="101600">
              <a:srgbClr val="003D59">
                <a:alpha val="40000"/>
              </a:srgbClr>
            </a:glow>
            <a:softEdge rad="127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62194D-FC9B-46DC-ACE4-05856E883482}"/>
              </a:ext>
            </a:extLst>
          </p:cNvPr>
          <p:cNvSpPr txBox="1">
            <a:spLocks/>
          </p:cNvSpPr>
          <p:nvPr/>
        </p:nvSpPr>
        <p:spPr>
          <a:xfrm>
            <a:off x="1165319" y="794042"/>
            <a:ext cx="9704385" cy="8026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cap="none" dirty="0"/>
              <a:t>Data Processing in DAP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CEA9C2-58A5-4A3D-9586-A4B7736077A0}"/>
              </a:ext>
            </a:extLst>
          </p:cNvPr>
          <p:cNvSpPr txBox="1">
            <a:spLocks/>
          </p:cNvSpPr>
          <p:nvPr/>
        </p:nvSpPr>
        <p:spPr>
          <a:xfrm>
            <a:off x="773681" y="1590673"/>
            <a:ext cx="10487660" cy="30781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With the </a:t>
            </a:r>
            <a:r>
              <a:rPr lang="en-GB" sz="1800" dirty="0" err="1"/>
              <a:t>preprocessed</a:t>
            </a:r>
            <a:r>
              <a:rPr lang="en-GB" sz="1800" dirty="0"/>
              <a:t> data stored back on the Hadoop cluster, the big data tools such as Spark and Hive were used for the final stages of processing.</a:t>
            </a:r>
          </a:p>
          <a:p>
            <a:r>
              <a:rPr lang="en-GB" sz="1800" dirty="0"/>
              <a:t>Raw CSV files were read using the </a:t>
            </a:r>
            <a:r>
              <a:rPr lang="en-GB" sz="1800" dirty="0" err="1"/>
              <a:t>PySpark</a:t>
            </a:r>
            <a:r>
              <a:rPr lang="en-GB" sz="1800" dirty="0"/>
              <a:t> module to apply a schema of data-types and standardising column names.</a:t>
            </a:r>
          </a:p>
          <a:p>
            <a:r>
              <a:rPr lang="en-GB" sz="1800" dirty="0"/>
              <a:t>Data was finally written out as Hive tables into a target database accessible by the researchers in the DSC.</a:t>
            </a:r>
            <a:br>
              <a:rPr lang="en-GB" sz="1800" dirty="0"/>
            </a:br>
            <a:endParaRPr lang="en-GB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F9CFD5-8CE7-4124-BD69-BE92F1CC4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73" y="3932385"/>
            <a:ext cx="10277475" cy="2276475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196027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36D40D-D678-435C-9F6A-488657CA0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54"/>
          <a:stretch/>
        </p:blipFill>
        <p:spPr>
          <a:xfrm>
            <a:off x="9676423" y="197711"/>
            <a:ext cx="2263805" cy="469039"/>
          </a:xfrm>
          <a:prstGeom prst="rect">
            <a:avLst/>
          </a:prstGeom>
          <a:effectLst>
            <a:glow rad="101600">
              <a:srgbClr val="003D59">
                <a:alpha val="40000"/>
              </a:srgbClr>
            </a:glow>
            <a:softEdge rad="127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62194D-FC9B-46DC-ACE4-05856E883482}"/>
              </a:ext>
            </a:extLst>
          </p:cNvPr>
          <p:cNvSpPr txBox="1">
            <a:spLocks/>
          </p:cNvSpPr>
          <p:nvPr/>
        </p:nvSpPr>
        <p:spPr>
          <a:xfrm>
            <a:off x="1165319" y="794042"/>
            <a:ext cx="9704385" cy="8026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cap="none" dirty="0"/>
              <a:t>How was the data used?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CEA9C2-58A5-4A3D-9586-A4B7736077A0}"/>
              </a:ext>
            </a:extLst>
          </p:cNvPr>
          <p:cNvSpPr txBox="1">
            <a:spLocks/>
          </p:cNvSpPr>
          <p:nvPr/>
        </p:nvSpPr>
        <p:spPr>
          <a:xfrm>
            <a:off x="773681" y="1590673"/>
            <a:ext cx="10487660" cy="30781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The Data Science Campus lead research on the use of traffic flow data as a faster economic indicator. Particular interest in looking to use the data to estimate freight activity around ports, to provide better understanding around trade.</a:t>
            </a:r>
          </a:p>
          <a:p>
            <a:r>
              <a:rPr lang="en-GB" sz="1800" dirty="0"/>
              <a:t>A lot of ambition for future work, and there will be further publications of the work starting from next month.</a:t>
            </a:r>
          </a:p>
          <a:p>
            <a:r>
              <a:rPr lang="en-GB" sz="1800" dirty="0"/>
              <a:t>Check out the publication: </a:t>
            </a:r>
            <a:r>
              <a:rPr lang="en-GB" sz="1800" u="sng" dirty="0">
                <a:hlinkClick r:id="rId3"/>
              </a:rPr>
              <a:t>https://datasciencecampus.ons.gov.uk/projects/faster-indicators-of-uk-economic-activity-road-traffic-data-for-england/</a:t>
            </a:r>
            <a:br>
              <a:rPr lang="en-GB" sz="1800" dirty="0"/>
            </a:br>
            <a:endParaRPr lang="en-GB" sz="1800" dirty="0"/>
          </a:p>
        </p:txBody>
      </p:sp>
      <p:pic>
        <p:nvPicPr>
          <p:cNvPr id="3074" name="Picture 2" descr="https://datasciencecampus.ons.gov.uk/wp-content/uploads/sites/10/2019/03/cars-congestion-street-7674-630x470.jpg">
            <a:extLst>
              <a:ext uri="{FF2B5EF4-FFF2-40B4-BE49-F238E27FC236}">
                <a16:creationId xmlns:a16="http://schemas.microsoft.com/office/drawing/2014/main" id="{983593B0-DA8F-41E6-9DF7-9C11767F4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2" b="12501"/>
          <a:stretch/>
        </p:blipFill>
        <p:spPr bwMode="auto">
          <a:xfrm>
            <a:off x="5947237" y="3869965"/>
            <a:ext cx="5009264" cy="27294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BD5945-9683-458D-A42D-B02D5C81D9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3" r="5880"/>
          <a:stretch/>
        </p:blipFill>
        <p:spPr>
          <a:xfrm>
            <a:off x="991332" y="4168483"/>
            <a:ext cx="4738255" cy="1895475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77172464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ne does not simply say thank you meme">
            <a:extLst>
              <a:ext uri="{FF2B5EF4-FFF2-40B4-BE49-F238E27FC236}">
                <a16:creationId xmlns:a16="http://schemas.microsoft.com/office/drawing/2014/main" id="{104F4556-8322-4C06-BB11-35511384D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5541" r="13182" b="15138"/>
          <a:stretch/>
        </p:blipFill>
        <p:spPr bwMode="auto">
          <a:xfrm>
            <a:off x="1579418" y="782782"/>
            <a:ext cx="9033164" cy="529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9698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38DFB6-BD20-4610-8576-5844C515C741}"/>
              </a:ext>
            </a:extLst>
          </p:cNvPr>
          <p:cNvSpPr/>
          <p:nvPr/>
        </p:nvSpPr>
        <p:spPr>
          <a:xfrm>
            <a:off x="219075" y="1266825"/>
            <a:ext cx="11839575" cy="5391150"/>
          </a:xfrm>
          <a:prstGeom prst="rect">
            <a:avLst/>
          </a:prstGeom>
          <a:blipFill dpi="0" rotWithShape="1">
            <a:blip r:embed="rId2">
              <a:alphaModFix amt="45000"/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00E54-E7F2-4FC2-8036-4117B64A4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615" y="2190751"/>
            <a:ext cx="10039985" cy="3038474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Office for National Statistics – Data Engineering</a:t>
            </a:r>
          </a:p>
          <a:p>
            <a:r>
              <a:rPr lang="en-GB" sz="1800" dirty="0"/>
              <a:t>Provide data standardisation and warehousing services to the office. Process and deliver administrative, survey, census and web harvested data for use across the business.</a:t>
            </a:r>
          </a:p>
          <a:p>
            <a:r>
              <a:rPr lang="en-GB" sz="1800" dirty="0"/>
              <a:t>Liaise with data suppliers to discuss technical specification of data for delivery, to ensure system compatibility and plan processing requirements.</a:t>
            </a:r>
          </a:p>
          <a:p>
            <a:r>
              <a:rPr lang="en-GB" sz="1800" dirty="0"/>
              <a:t>Develop web harvesting solutions for numerous customers, examples include price monitoring tool for the Prices division and hotel address scraping for the Address Index team.</a:t>
            </a:r>
          </a:p>
          <a:p>
            <a:r>
              <a:rPr lang="en-GB" sz="1800" dirty="0" err="1"/>
              <a:t>MDataGov</a:t>
            </a:r>
            <a:r>
              <a:rPr lang="en-GB" sz="1800" dirty="0"/>
              <a:t> student at Oxford Brookes University.</a:t>
            </a:r>
          </a:p>
          <a:p>
            <a:endParaRPr lang="en-GB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091F63-2F5C-4B73-9E59-2032DB5C8A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054"/>
          <a:stretch/>
        </p:blipFill>
        <p:spPr>
          <a:xfrm>
            <a:off x="9676423" y="197711"/>
            <a:ext cx="2263805" cy="469039"/>
          </a:xfrm>
          <a:prstGeom prst="rect">
            <a:avLst/>
          </a:prstGeom>
          <a:effectLst>
            <a:glow rad="101600">
              <a:srgbClr val="003D59">
                <a:alpha val="40000"/>
              </a:srgbClr>
            </a:glow>
            <a:softEdge rad="12700"/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B3D7E1-2610-4809-AF87-63B762DBAE5A}"/>
              </a:ext>
            </a:extLst>
          </p:cNvPr>
          <p:cNvSpPr txBox="1">
            <a:spLocks/>
          </p:cNvSpPr>
          <p:nvPr/>
        </p:nvSpPr>
        <p:spPr>
          <a:xfrm>
            <a:off x="1165319" y="794042"/>
            <a:ext cx="9704385" cy="8026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cap="none" dirty="0"/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360332466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00E54-E7F2-4FC2-8036-4117B64A4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424354"/>
            <a:ext cx="6817360" cy="5047566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GB" sz="1800" dirty="0"/>
              <a:t>Data Science Campus requested the acquisition of Highways England Traffic Flow data to help improve early indicators of GDP. Data stored on the following webpage: </a:t>
            </a:r>
            <a:r>
              <a:rPr lang="en-GB" sz="1800" dirty="0">
                <a:hlinkClick r:id="rId2"/>
              </a:rPr>
              <a:t>http://tris.highwaysengland.co.uk/detail/trafficflowdata</a:t>
            </a:r>
            <a:r>
              <a:rPr lang="en-GB" sz="1800" dirty="0"/>
              <a:t>. Very large number of ZIP files stored on the website under years 2006-2014 and also stored by road name. </a:t>
            </a:r>
          </a:p>
          <a:p>
            <a:pPr marL="342900" indent="-342900"/>
            <a:r>
              <a:rPr lang="en-GB" sz="1800" dirty="0"/>
              <a:t>Developed a Python script which automated the download of every ZIP file from the website.</a:t>
            </a:r>
          </a:p>
          <a:p>
            <a:pPr marL="342900" indent="-342900"/>
            <a:r>
              <a:rPr lang="en-GB" sz="1800" dirty="0"/>
              <a:t>Prepared the files for ingestion into Data Access Platform (DAP).</a:t>
            </a:r>
          </a:p>
          <a:p>
            <a:pPr marL="342900" indent="-342900"/>
            <a:r>
              <a:rPr lang="en-GB" sz="1800" dirty="0"/>
              <a:t>Processed the raw files within DAP, created HIVE tables and also standardised the tables.</a:t>
            </a:r>
          </a:p>
          <a:p>
            <a:pPr marL="342900" indent="-342900"/>
            <a:r>
              <a:rPr lang="en-GB" sz="1800" dirty="0"/>
              <a:t>The Data Science team presented their findings at a RSS conference and produced a report documenting their findings: </a:t>
            </a:r>
            <a:r>
              <a:rPr lang="en-GB" sz="1800" u="sng" dirty="0">
                <a:hlinkClick r:id="rId3"/>
              </a:rPr>
              <a:t>https://onsbigdata.github.io/RSS-2018/#/</a:t>
            </a:r>
            <a:endParaRPr lang="en-GB" sz="1800" u="sng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8CE4E2-9DBD-4A92-9C45-55D9108B70B5}"/>
              </a:ext>
            </a:extLst>
          </p:cNvPr>
          <p:cNvSpPr txBox="1">
            <a:spLocks/>
          </p:cNvSpPr>
          <p:nvPr/>
        </p:nvSpPr>
        <p:spPr>
          <a:xfrm>
            <a:off x="6996031" y="5496560"/>
            <a:ext cx="5033409" cy="975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dirty="0"/>
              <a:t>2,024,291,529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C83EF9-D69F-4D78-AE21-5DE1C98D54A3}"/>
              </a:ext>
            </a:extLst>
          </p:cNvPr>
          <p:cNvSpPr txBox="1">
            <a:spLocks/>
          </p:cNvSpPr>
          <p:nvPr/>
        </p:nvSpPr>
        <p:spPr>
          <a:xfrm>
            <a:off x="7730271" y="5186680"/>
            <a:ext cx="3542864" cy="619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Total Record Count: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B7F2A1A-9B4B-4833-BC4A-8C32D9312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880686"/>
              </p:ext>
            </p:extLst>
          </p:nvPr>
        </p:nvGraphicFramePr>
        <p:xfrm>
          <a:off x="7411720" y="1424354"/>
          <a:ext cx="4317999" cy="364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7091F63-2F5C-4B73-9E59-2032DB5C8A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054"/>
          <a:stretch/>
        </p:blipFill>
        <p:spPr>
          <a:xfrm>
            <a:off x="9676423" y="197711"/>
            <a:ext cx="2263805" cy="469039"/>
          </a:xfrm>
          <a:prstGeom prst="rect">
            <a:avLst/>
          </a:prstGeom>
          <a:effectLst>
            <a:glow rad="101600">
              <a:srgbClr val="003D59">
                <a:alpha val="40000"/>
              </a:srgbClr>
            </a:glow>
            <a:softEdge rad="12700"/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B3D7E1-2610-4809-AF87-63B762DBAE5A}"/>
              </a:ext>
            </a:extLst>
          </p:cNvPr>
          <p:cNvSpPr txBox="1">
            <a:spLocks/>
          </p:cNvSpPr>
          <p:nvPr/>
        </p:nvSpPr>
        <p:spPr>
          <a:xfrm>
            <a:off x="1165319" y="794042"/>
            <a:ext cx="9704385" cy="6303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cap="none" dirty="0"/>
              <a:t>Pro</a:t>
            </a:r>
            <a:r>
              <a:rPr lang="en-GB" sz="3200" cap="none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cap="none" dirty="0"/>
              <a:t>ect Overview</a:t>
            </a:r>
          </a:p>
        </p:txBody>
      </p:sp>
    </p:spTree>
    <p:extLst>
      <p:ext uri="{BB962C8B-B14F-4D97-AF65-F5344CB8AC3E}">
        <p14:creationId xmlns:p14="http://schemas.microsoft.com/office/powerpoint/2010/main" val="395934670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9903ED4-AD3B-477D-9B2B-6E4A6929A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101779"/>
              </p:ext>
            </p:extLst>
          </p:nvPr>
        </p:nvGraphicFramePr>
        <p:xfrm>
          <a:off x="1371601" y="0"/>
          <a:ext cx="9382124" cy="684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3" imgW="10991709" imgH="8019810" progId="AcroExch.Document.DC">
                  <p:embed/>
                </p:oleObj>
              </mc:Choice>
              <mc:Fallback>
                <p:oleObj name="Acrobat Document" r:id="rId3" imgW="1099170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1" y="0"/>
                        <a:ext cx="9382124" cy="6845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5925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A0ACC-FE8F-4CA7-B42F-E58C63B73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54"/>
          <a:stretch/>
        </p:blipFill>
        <p:spPr>
          <a:xfrm>
            <a:off x="9676423" y="197711"/>
            <a:ext cx="2263805" cy="469039"/>
          </a:xfrm>
          <a:prstGeom prst="rect">
            <a:avLst/>
          </a:prstGeom>
          <a:effectLst>
            <a:glow rad="101600">
              <a:srgbClr val="003D59">
                <a:alpha val="40000"/>
              </a:srgbClr>
            </a:glow>
            <a:softEdge rad="127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9C37C-610F-4134-902A-518063810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1703"/>
          <a:stretch/>
        </p:blipFill>
        <p:spPr>
          <a:xfrm>
            <a:off x="975334" y="1518920"/>
            <a:ext cx="5021922" cy="3981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9BA2BC-5694-494E-8E03-24E4A2D66D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87" b="4560"/>
          <a:stretch/>
        </p:blipFill>
        <p:spPr>
          <a:xfrm>
            <a:off x="6360413" y="1518920"/>
            <a:ext cx="4852192" cy="420052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1D46FF8-91E7-468F-B4CE-F902EB649B06}"/>
              </a:ext>
            </a:extLst>
          </p:cNvPr>
          <p:cNvSpPr txBox="1">
            <a:spLocks/>
          </p:cNvSpPr>
          <p:nvPr/>
        </p:nvSpPr>
        <p:spPr>
          <a:xfrm>
            <a:off x="1165319" y="794042"/>
            <a:ext cx="9704385" cy="8026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W</a:t>
            </a:r>
            <a:r>
              <a:rPr lang="en-GB" cap="none" dirty="0"/>
              <a:t>ebsite</a:t>
            </a:r>
            <a:r>
              <a:rPr lang="en-GB" dirty="0"/>
              <a:t> </a:t>
            </a:r>
            <a:r>
              <a:rPr lang="en-GB" cap="none" dirty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915695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A0ACC-FE8F-4CA7-B42F-E58C63B73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54"/>
          <a:stretch/>
        </p:blipFill>
        <p:spPr>
          <a:xfrm>
            <a:off x="9676423" y="197711"/>
            <a:ext cx="2263805" cy="469039"/>
          </a:xfrm>
          <a:prstGeom prst="rect">
            <a:avLst/>
          </a:prstGeom>
          <a:effectLst>
            <a:glow rad="101600">
              <a:srgbClr val="003D59">
                <a:alpha val="40000"/>
              </a:srgbClr>
            </a:glow>
            <a:softEdge rad="127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1D46FF8-91E7-468F-B4CE-F902EB649B06}"/>
              </a:ext>
            </a:extLst>
          </p:cNvPr>
          <p:cNvSpPr txBox="1">
            <a:spLocks/>
          </p:cNvSpPr>
          <p:nvPr/>
        </p:nvSpPr>
        <p:spPr>
          <a:xfrm>
            <a:off x="1165319" y="794042"/>
            <a:ext cx="9704385" cy="8026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W</a:t>
            </a:r>
            <a:r>
              <a:rPr lang="en-GB" cap="none" dirty="0"/>
              <a:t>ebsite</a:t>
            </a:r>
            <a:r>
              <a:rPr lang="en-GB" dirty="0"/>
              <a:t> </a:t>
            </a:r>
            <a:r>
              <a:rPr lang="en-GB" cap="none" dirty="0"/>
              <a:t>Structure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420FB6-BDA9-4941-858A-5C127AC19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834" y="1519820"/>
            <a:ext cx="8839353" cy="389621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819122-222A-439A-9143-A38FB3B43494}"/>
              </a:ext>
            </a:extLst>
          </p:cNvPr>
          <p:cNvSpPr txBox="1">
            <a:spLocks/>
          </p:cNvSpPr>
          <p:nvPr/>
        </p:nvSpPr>
        <p:spPr>
          <a:xfrm>
            <a:off x="1696176" y="5588948"/>
            <a:ext cx="8642668" cy="66932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XPath = 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‘//*[@id="M25+2015"]/table[</a:t>
            </a:r>
            <a:r>
              <a:rPr lang="en-GB" u="sng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]/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tbody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tr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GB" u="sng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]/td[1]/a’</a:t>
            </a:r>
          </a:p>
        </p:txBody>
      </p:sp>
    </p:spTree>
    <p:extLst>
      <p:ext uri="{BB962C8B-B14F-4D97-AF65-F5344CB8AC3E}">
        <p14:creationId xmlns:p14="http://schemas.microsoft.com/office/powerpoint/2010/main" val="1234478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A0ACC-FE8F-4CA7-B42F-E58C63B73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54"/>
          <a:stretch/>
        </p:blipFill>
        <p:spPr>
          <a:xfrm>
            <a:off x="9676423" y="197711"/>
            <a:ext cx="2263805" cy="469039"/>
          </a:xfrm>
          <a:prstGeom prst="rect">
            <a:avLst/>
          </a:prstGeom>
          <a:effectLst>
            <a:glow rad="101600">
              <a:srgbClr val="003D59">
                <a:alpha val="40000"/>
              </a:srgbClr>
            </a:glow>
            <a:softEdge rad="127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1D46FF8-91E7-468F-B4CE-F902EB649B06}"/>
              </a:ext>
            </a:extLst>
          </p:cNvPr>
          <p:cNvSpPr txBox="1">
            <a:spLocks/>
          </p:cNvSpPr>
          <p:nvPr/>
        </p:nvSpPr>
        <p:spPr>
          <a:xfrm>
            <a:off x="1165319" y="794042"/>
            <a:ext cx="9704385" cy="8026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W</a:t>
            </a:r>
            <a:r>
              <a:rPr lang="en-GB" cap="none" dirty="0"/>
              <a:t>ebsite</a:t>
            </a:r>
            <a:r>
              <a:rPr lang="en-GB" dirty="0"/>
              <a:t> </a:t>
            </a:r>
            <a:r>
              <a:rPr lang="en-GB" cap="none" dirty="0"/>
              <a:t>Structure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819122-222A-439A-9143-A38FB3B43494}"/>
              </a:ext>
            </a:extLst>
          </p:cNvPr>
          <p:cNvSpPr txBox="1">
            <a:spLocks/>
          </p:cNvSpPr>
          <p:nvPr/>
        </p:nvSpPr>
        <p:spPr>
          <a:xfrm>
            <a:off x="1696176" y="5588948"/>
            <a:ext cx="8642668" cy="66932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XPath = 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‘//*[@id="M25+2015"]/table[</a:t>
            </a:r>
            <a:r>
              <a:rPr lang="en-GB" u="sng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]/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tbody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tr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GB" u="sng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]/td[1]/a’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DBDA6-A9E2-4916-B550-3A0D4A22C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510" y="1528363"/>
            <a:ext cx="8838000" cy="38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680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elenium webdriver">
            <a:extLst>
              <a:ext uri="{FF2B5EF4-FFF2-40B4-BE49-F238E27FC236}">
                <a16:creationId xmlns:a16="http://schemas.microsoft.com/office/drawing/2014/main" id="{3835EDD1-57CE-46AD-8BDB-C5A23261D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r="4451"/>
          <a:stretch/>
        </p:blipFill>
        <p:spPr bwMode="auto">
          <a:xfrm>
            <a:off x="2137015" y="3628382"/>
            <a:ext cx="3025535" cy="278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03B906-AFAC-4A33-8982-288F596E58A8}"/>
              </a:ext>
            </a:extLst>
          </p:cNvPr>
          <p:cNvGrpSpPr/>
          <p:nvPr/>
        </p:nvGrpSpPr>
        <p:grpSpPr>
          <a:xfrm>
            <a:off x="6759968" y="3628382"/>
            <a:ext cx="2903954" cy="2796276"/>
            <a:chOff x="7754230" y="3724275"/>
            <a:chExt cx="2352675" cy="2352675"/>
          </a:xfrm>
        </p:grpSpPr>
        <p:pic>
          <p:nvPicPr>
            <p:cNvPr id="2052" name="Picture 4" descr="Image result for selenium">
              <a:extLst>
                <a:ext uri="{FF2B5EF4-FFF2-40B4-BE49-F238E27FC236}">
                  <a16:creationId xmlns:a16="http://schemas.microsoft.com/office/drawing/2014/main" id="{F48D1824-CBF9-4F98-A1C2-D5A345A22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4230" y="3724275"/>
              <a:ext cx="2352675" cy="2352675"/>
            </a:xfrm>
            <a:prstGeom prst="rect">
              <a:avLst/>
            </a:prstGeom>
            <a:noFill/>
            <a:effectLst>
              <a:softEdge rad="762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Graphic 2" descr="Close">
              <a:extLst>
                <a:ext uri="{FF2B5EF4-FFF2-40B4-BE49-F238E27FC236}">
                  <a16:creationId xmlns:a16="http://schemas.microsoft.com/office/drawing/2014/main" id="{B6BA68F1-BC3E-449F-ABB4-6F72D052A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5400" y="3886616"/>
              <a:ext cx="2190334" cy="219033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636D40D-D678-435C-9F6A-488657CA06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054"/>
          <a:stretch/>
        </p:blipFill>
        <p:spPr>
          <a:xfrm>
            <a:off x="9676423" y="197711"/>
            <a:ext cx="2263805" cy="469039"/>
          </a:xfrm>
          <a:prstGeom prst="rect">
            <a:avLst/>
          </a:prstGeom>
          <a:effectLst>
            <a:glow rad="101600">
              <a:srgbClr val="003D59">
                <a:alpha val="40000"/>
              </a:srgbClr>
            </a:glow>
            <a:softEdge rad="127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62194D-FC9B-46DC-ACE4-05856E883482}"/>
              </a:ext>
            </a:extLst>
          </p:cNvPr>
          <p:cNvSpPr txBox="1">
            <a:spLocks/>
          </p:cNvSpPr>
          <p:nvPr/>
        </p:nvSpPr>
        <p:spPr>
          <a:xfrm>
            <a:off x="1165319" y="794042"/>
            <a:ext cx="9704385" cy="8026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cap="none" dirty="0"/>
              <a:t>Automated File Acquisition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CEA9C2-58A5-4A3D-9586-A4B7736077A0}"/>
              </a:ext>
            </a:extLst>
          </p:cNvPr>
          <p:cNvSpPr txBox="1">
            <a:spLocks/>
          </p:cNvSpPr>
          <p:nvPr/>
        </p:nvSpPr>
        <p:spPr>
          <a:xfrm>
            <a:off x="773681" y="1581148"/>
            <a:ext cx="10487660" cy="30781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Used the Selenium WebDriver module with Python to automate the navigation to the website and iteratively click on the links to trigger each download.</a:t>
            </a:r>
          </a:p>
          <a:p>
            <a:r>
              <a:rPr lang="en-GB" sz="1800" dirty="0"/>
              <a:t>Set up script to loop over each combination of road, year, table number (month number) and row number.</a:t>
            </a:r>
          </a:p>
          <a:p>
            <a:r>
              <a:rPr lang="en-GB" sz="1800" dirty="0"/>
              <a:t>Script also performed QA checks to ensure the number of files expected were successfully downloaded.</a:t>
            </a:r>
            <a:br>
              <a:rPr lang="en-GB" sz="1800" dirty="0"/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7919022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36D40D-D678-435C-9F6A-488657CA0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54"/>
          <a:stretch/>
        </p:blipFill>
        <p:spPr>
          <a:xfrm>
            <a:off x="9676423" y="197711"/>
            <a:ext cx="2263805" cy="469039"/>
          </a:xfrm>
          <a:prstGeom prst="rect">
            <a:avLst/>
          </a:prstGeom>
          <a:effectLst>
            <a:glow rad="101600">
              <a:srgbClr val="003D59">
                <a:alpha val="40000"/>
              </a:srgbClr>
            </a:glow>
            <a:softEdge rad="127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62194D-FC9B-46DC-ACE4-05856E883482}"/>
              </a:ext>
            </a:extLst>
          </p:cNvPr>
          <p:cNvSpPr txBox="1">
            <a:spLocks/>
          </p:cNvSpPr>
          <p:nvPr/>
        </p:nvSpPr>
        <p:spPr>
          <a:xfrm>
            <a:off x="1165319" y="794042"/>
            <a:ext cx="9704385" cy="8026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cap="none" dirty="0"/>
              <a:t>Preparation for Ingestion into DAP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CEA9C2-58A5-4A3D-9586-A4B7736077A0}"/>
              </a:ext>
            </a:extLst>
          </p:cNvPr>
          <p:cNvSpPr txBox="1">
            <a:spLocks/>
          </p:cNvSpPr>
          <p:nvPr/>
        </p:nvSpPr>
        <p:spPr>
          <a:xfrm>
            <a:off x="773681" y="1590673"/>
            <a:ext cx="10487660" cy="30781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With the files being ingested onto a distributed computing platform (Hadoop cluster), needed to collapse the thousands of files into larger chunks of data prior to ingestion.</a:t>
            </a:r>
          </a:p>
          <a:p>
            <a:r>
              <a:rPr lang="en-GB" sz="1800" dirty="0"/>
              <a:t>A Python script was used to iteratively decompress each separate CSV file. Files were then recompressed</a:t>
            </a:r>
            <a:br>
              <a:rPr lang="en-GB" sz="1800" dirty="0"/>
            </a:br>
            <a:r>
              <a:rPr lang="en-GB" sz="1800" dirty="0"/>
              <a:t>into five archive files, each containing up to 200k files.</a:t>
            </a:r>
            <a:br>
              <a:rPr lang="en-GB" sz="1800" dirty="0"/>
            </a:br>
            <a:endParaRPr lang="en-GB" sz="1800" dirty="0"/>
          </a:p>
        </p:txBody>
      </p:sp>
      <p:pic>
        <p:nvPicPr>
          <p:cNvPr id="3074" name="Picture 2" descr="Unzip compressed files">
            <a:extLst>
              <a:ext uri="{FF2B5EF4-FFF2-40B4-BE49-F238E27FC236}">
                <a16:creationId xmlns:a16="http://schemas.microsoft.com/office/drawing/2014/main" id="{B48AB8CF-E9F3-442E-8B9D-E76C98B30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r="6940" b="6923"/>
          <a:stretch/>
        </p:blipFill>
        <p:spPr bwMode="auto">
          <a:xfrm>
            <a:off x="1671782" y="3237600"/>
            <a:ext cx="3916217" cy="3201793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ython logo">
            <a:extLst>
              <a:ext uri="{FF2B5EF4-FFF2-40B4-BE49-F238E27FC236}">
                <a16:creationId xmlns:a16="http://schemas.microsoft.com/office/drawing/2014/main" id="{73E9A497-1090-4E64-BF26-F95C1F59C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26" t="-7759" r="-18568" b="-8723"/>
          <a:stretch/>
        </p:blipFill>
        <p:spPr bwMode="auto">
          <a:xfrm>
            <a:off x="6480800" y="3237600"/>
            <a:ext cx="3639128" cy="3201793"/>
          </a:xfrm>
          <a:prstGeom prst="rect">
            <a:avLst/>
          </a:prstGeom>
          <a:solidFill>
            <a:srgbClr val="F8F8F8"/>
          </a:solidFill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473418746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6">
      <a:dk1>
        <a:srgbClr val="363636"/>
      </a:dk1>
      <a:lt1>
        <a:srgbClr val="D6D6D6"/>
      </a:lt1>
      <a:dk2>
        <a:srgbClr val="003D59"/>
      </a:dk2>
      <a:lt2>
        <a:srgbClr val="E9E9E9"/>
      </a:lt2>
      <a:accent1>
        <a:srgbClr val="003D59"/>
      </a:accent1>
      <a:accent2>
        <a:srgbClr val="003D59"/>
      </a:accent2>
      <a:accent3>
        <a:srgbClr val="A8BD3A"/>
      </a:accent3>
      <a:accent4>
        <a:srgbClr val="A8BD3A"/>
      </a:accent4>
      <a:accent5>
        <a:srgbClr val="A8BD3A"/>
      </a:accent5>
      <a:accent6>
        <a:srgbClr val="A8BD3A"/>
      </a:accent6>
      <a:hlink>
        <a:srgbClr val="CCD986"/>
      </a:hlink>
      <a:folHlink>
        <a:srgbClr val="A8BD3A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2914</TotalTime>
  <Words>673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Consolas</vt:lpstr>
      <vt:lpstr>Trebuchet MS</vt:lpstr>
      <vt:lpstr>Tw Cen MT</vt:lpstr>
      <vt:lpstr>Circuit</vt:lpstr>
      <vt:lpstr>Acrobat Document</vt:lpstr>
      <vt:lpstr>How to Acquire 2 Billion Records of Data and Make It Accessible for Data Scientists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Engineering</dc:title>
  <dc:creator>Lancefield, Glenn</dc:creator>
  <cp:lastModifiedBy>Fitzroy, Anthony</cp:lastModifiedBy>
  <cp:revision>73</cp:revision>
  <dcterms:created xsi:type="dcterms:W3CDTF">2018-12-11T09:55:40Z</dcterms:created>
  <dcterms:modified xsi:type="dcterms:W3CDTF">2019-03-26T23:54:58Z</dcterms:modified>
</cp:coreProperties>
</file>